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68" r:id="rId5"/>
    <p:sldId id="269" r:id="rId6"/>
    <p:sldId id="265" r:id="rId7"/>
    <p:sldId id="270" r:id="rId8"/>
    <p:sldId id="260" r:id="rId9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8CC0"/>
    <a:srgbClr val="9999FF"/>
    <a:srgbClr val="FF99CC"/>
    <a:srgbClr val="FF9900"/>
    <a:srgbClr val="2EA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34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50910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257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571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973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2966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457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9794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045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705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178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0555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BA1C8-BC36-8745-81EF-4DB660229700}" type="datetimeFigureOut">
              <a:rPr lang="es-ES_tradnl" smtClean="0"/>
              <a:t>28/09/2023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87150-0EF2-394A-BA51-5E69497CDD4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443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045FEAA-14A2-D946-AD1C-8F22934E2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1660" y="4196015"/>
            <a:ext cx="9144000" cy="2245677"/>
          </a:xfrm>
        </p:spPr>
        <p:txBody>
          <a:bodyPr anchor="ctr">
            <a:normAutofit/>
          </a:bodyPr>
          <a:lstStyle/>
          <a:p>
            <a:pPr algn="r"/>
            <a:r>
              <a:rPr lang="es-GT" sz="4200" b="1" dirty="0">
                <a:solidFill>
                  <a:schemeClr val="bg1"/>
                </a:solidFill>
                <a:latin typeface="Montserrat" pitchFamily="2" charset="77"/>
              </a:rPr>
              <a:t>COMPROMISO 6</a:t>
            </a:r>
            <a:r>
              <a:rPr lang="es-GT" sz="4200" b="1" dirty="0">
                <a:latin typeface="Montserrat" pitchFamily="2" charset="77"/>
              </a:rPr>
              <a:t/>
            </a:r>
            <a:br>
              <a:rPr lang="es-GT" sz="4200" b="1" dirty="0">
                <a:latin typeface="Montserrat" pitchFamily="2" charset="77"/>
              </a:rPr>
            </a:br>
            <a:r>
              <a:rPr lang="es-GT" sz="4200" b="1" dirty="0">
                <a:latin typeface="Montserrat" pitchFamily="2" charset="77"/>
              </a:rPr>
              <a:t>5TO. </a:t>
            </a:r>
            <a:r>
              <a:rPr lang="es-GT" sz="4200" b="1" dirty="0">
                <a:solidFill>
                  <a:srgbClr val="2EACEB"/>
                </a:solidFill>
                <a:latin typeface="Montserrat" pitchFamily="2" charset="77"/>
              </a:rPr>
              <a:t>PLAN DE ACCIÓN NACIONAL </a:t>
            </a:r>
            <a:r>
              <a:rPr lang="es-GT" sz="4200" b="1" dirty="0">
                <a:latin typeface="Montserrat" pitchFamily="2" charset="77"/>
              </a:rPr>
              <a:t/>
            </a:r>
            <a:br>
              <a:rPr lang="es-GT" sz="4200" b="1" dirty="0">
                <a:latin typeface="Montserrat" pitchFamily="2" charset="77"/>
              </a:rPr>
            </a:br>
            <a:r>
              <a:rPr lang="es-GT" sz="4200" b="1" dirty="0">
                <a:solidFill>
                  <a:schemeClr val="bg1"/>
                </a:solidFill>
                <a:latin typeface="Montserrat" pitchFamily="2" charset="77"/>
              </a:rPr>
              <a:t>MARN-GOBIERNO ABIERTO</a:t>
            </a:r>
          </a:p>
        </p:txBody>
      </p:sp>
    </p:spTree>
    <p:extLst>
      <p:ext uri="{BB962C8B-B14F-4D97-AF65-F5344CB8AC3E}">
        <p14:creationId xmlns:p14="http://schemas.microsoft.com/office/powerpoint/2010/main" val="189936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785093A-3E2B-423C-8FF6-087874B6238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37300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C48E3F9-9D67-44EF-809F-48D9A6DA38C5}"/>
              </a:ext>
            </a:extLst>
          </p:cNvPr>
          <p:cNvSpPr/>
          <p:nvPr/>
        </p:nvSpPr>
        <p:spPr>
          <a:xfrm>
            <a:off x="8322315" y="797800"/>
            <a:ext cx="1964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4000" b="1" dirty="0">
                <a:solidFill>
                  <a:srgbClr val="2EACEB"/>
                </a:solidFill>
                <a:latin typeface="Montserrat" pitchFamily="2" charset="77"/>
              </a:rPr>
              <a:t>HITO 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28B20FF-C0DF-44AA-8140-A7955ED0341D}"/>
              </a:ext>
            </a:extLst>
          </p:cNvPr>
          <p:cNvSpPr txBox="1"/>
          <p:nvPr/>
        </p:nvSpPr>
        <p:spPr>
          <a:xfrm>
            <a:off x="6478908" y="1518671"/>
            <a:ext cx="56514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dirty="0">
                <a:solidFill>
                  <a:schemeClr val="bg1"/>
                </a:solidFill>
              </a:rPr>
              <a:t>Establecer procesos de Capacitación y </a:t>
            </a:r>
            <a:r>
              <a:rPr lang="es-GT" dirty="0" err="1">
                <a:solidFill>
                  <a:schemeClr val="bg1"/>
                </a:solidFill>
              </a:rPr>
              <a:t>Actuclaizacion</a:t>
            </a:r>
            <a:r>
              <a:rPr lang="es-GT" dirty="0">
                <a:solidFill>
                  <a:schemeClr val="bg1"/>
                </a:solidFill>
              </a:rPr>
              <a:t> de los instrumentos de evaluación ambiental a las unidades ejecutoras a la resolución 18-2019 del  MINFIN Y AGRIP para proyectos de infraestructura pública. Informe presentado en Agosto 2022 y Julio 2023. </a:t>
            </a:r>
          </a:p>
        </p:txBody>
      </p:sp>
    </p:spTree>
    <p:extLst>
      <p:ext uri="{BB962C8B-B14F-4D97-AF65-F5344CB8AC3E}">
        <p14:creationId xmlns:p14="http://schemas.microsoft.com/office/powerpoint/2010/main" val="181226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92015" y="1486633"/>
            <a:ext cx="105419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Bahnschrift Light" panose="020B0502040204020203" pitchFamily="34" charset="0"/>
              </a:rPr>
              <a:t>Objetivo General del Diplomado:</a:t>
            </a:r>
          </a:p>
          <a:p>
            <a:r>
              <a:rPr lang="es-GT" dirty="0">
                <a:latin typeface="Bahnschrift Light" panose="020B0502040204020203" pitchFamily="34" charset="0"/>
              </a:rPr>
              <a:t>Socializar los instrumentos de evaluación ambiental y actualización de acuerdo a la resolución 01-2022 del MINFIN</a:t>
            </a:r>
          </a:p>
          <a:p>
            <a:endParaRPr lang="es-ES" dirty="0">
              <a:latin typeface="Bahnschrift Light" panose="020B0502040204020203" pitchFamily="34" charset="0"/>
            </a:endParaRPr>
          </a:p>
          <a:p>
            <a:pPr lvl="0"/>
            <a:r>
              <a:rPr lang="es-GT" b="1" dirty="0">
                <a:latin typeface="Bahnschrift Light" panose="020B0502040204020203" pitchFamily="34" charset="0"/>
              </a:rPr>
              <a:t>Modalidad: </a:t>
            </a:r>
            <a:r>
              <a:rPr lang="es-GT" dirty="0">
                <a:latin typeface="Bahnschrift Light" panose="020B0502040204020203" pitchFamily="34" charset="0"/>
              </a:rPr>
              <a:t>Virtual </a:t>
            </a:r>
          </a:p>
          <a:p>
            <a:pPr lvl="0"/>
            <a:endParaRPr lang="es-GT" b="1" dirty="0"/>
          </a:p>
          <a:p>
            <a:endParaRPr lang="es-GT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11828"/>
              </p:ext>
            </p:extLst>
          </p:nvPr>
        </p:nvGraphicFramePr>
        <p:xfrm>
          <a:off x="2955210" y="2669374"/>
          <a:ext cx="5204540" cy="111010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601040">
                  <a:extLst>
                    <a:ext uri="{9D8B030D-6E8A-4147-A177-3AD203B41FA5}">
                      <a16:colId xmlns:a16="http://schemas.microsoft.com/office/drawing/2014/main" val="3000539879"/>
                    </a:ext>
                  </a:extLst>
                </a:gridCol>
                <a:gridCol w="2603500">
                  <a:extLst>
                    <a:ext uri="{9D8B030D-6E8A-4147-A177-3AD203B41FA5}">
                      <a16:colId xmlns:a16="http://schemas.microsoft.com/office/drawing/2014/main" val="2488595187"/>
                    </a:ext>
                  </a:extLst>
                </a:gridCol>
              </a:tblGrid>
              <a:tr h="341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G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Plataforma</a:t>
                      </a:r>
                      <a:endParaRPr lang="es-GT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Hora</a:t>
                      </a:r>
                      <a:endParaRPr lang="es-GT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1312236"/>
                  </a:ext>
                </a:extLst>
              </a:tr>
              <a:tr h="341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GT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Teams</a:t>
                      </a:r>
                      <a:r>
                        <a:rPr lang="es-G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GT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horas sincrónica</a:t>
                      </a:r>
                      <a:endParaRPr lang="es-GT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9031287"/>
                  </a:ext>
                </a:extLst>
              </a:tr>
              <a:tr h="3416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Plataforma Educativa MARN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GT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horas asincrónicas</a:t>
                      </a:r>
                      <a:endParaRPr lang="es-GT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3838052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E8249E6E-25CA-457E-AA87-3F59DBDF6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777" y="3973899"/>
            <a:ext cx="3724795" cy="28674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52CC9F-75B3-49DD-9B4C-50042B3C9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454" y="4290790"/>
            <a:ext cx="4439221" cy="17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34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9762" y="351692"/>
            <a:ext cx="793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Bahnschrift Light" panose="020B0502040204020203" pitchFamily="34" charset="0"/>
              </a:rPr>
              <a:t>Cronograma del diplomado </a:t>
            </a:r>
            <a:endParaRPr lang="es-GT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3B3C6B4-0C9E-415A-AAE5-67FF21F49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328964"/>
              </p:ext>
            </p:extLst>
          </p:nvPr>
        </p:nvGraphicFramePr>
        <p:xfrm>
          <a:off x="152400" y="889846"/>
          <a:ext cx="5029200" cy="542218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1860949532"/>
                    </a:ext>
                  </a:extLst>
                </a:gridCol>
                <a:gridCol w="2225880">
                  <a:extLst>
                    <a:ext uri="{9D8B030D-6E8A-4147-A177-3AD203B41FA5}">
                      <a16:colId xmlns:a16="http://schemas.microsoft.com/office/drawing/2014/main" val="3365248207"/>
                    </a:ext>
                  </a:extLst>
                </a:gridCol>
                <a:gridCol w="945945">
                  <a:extLst>
                    <a:ext uri="{9D8B030D-6E8A-4147-A177-3AD203B41FA5}">
                      <a16:colId xmlns:a16="http://schemas.microsoft.com/office/drawing/2014/main" val="1925515177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1464643163"/>
                    </a:ext>
                  </a:extLst>
                </a:gridCol>
              </a:tblGrid>
              <a:tr h="462704"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No.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Descripción 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/>
                        <a:t>Fecha </a:t>
                      </a:r>
                      <a:endParaRPr lang="es-GT" sz="1200" kern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/>
                        <a:t>Responsable </a:t>
                      </a:r>
                      <a:endParaRPr lang="es-GT" sz="1200" kern="12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20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1</a:t>
                      </a:r>
                      <a:r>
                        <a:rPr lang="es-GT" sz="1200" kern="1200" dirty="0"/>
                        <a:t>.</a:t>
                      </a:r>
                      <a:endParaRPr lang="es-MX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Invitación e inscripción al diplomado 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10 al 19 de julio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DIGARN</a:t>
                      </a:r>
                    </a:p>
                    <a:p>
                      <a:r>
                        <a:rPr lang="es-MX" sz="1200" kern="1200" dirty="0"/>
                        <a:t>DIFOPAS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262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2.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Invitación a los docentes del diplomado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 al 19 de julio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DIGAR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931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/>
                        <a:t>Lanzamiento al diplomado</a:t>
                      </a:r>
                      <a:endParaRPr lang="es-GT" sz="1200" kern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 de julio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/>
                        <a:t>DIGARN</a:t>
                      </a:r>
                    </a:p>
                    <a:p>
                      <a:r>
                        <a:rPr lang="es-MX" sz="1200" kern="1200" dirty="0"/>
                        <a:t>DIFOPAS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345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kern="1200" dirty="0"/>
                        <a:t>Módulo I: Cambio Climático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 de julio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Cambio Climático </a:t>
                      </a:r>
                    </a:p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DIGARN</a:t>
                      </a:r>
                    </a:p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DIFOPAS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158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kern="1200" dirty="0"/>
                        <a:t>Módulo </a:t>
                      </a:r>
                      <a:r>
                        <a:rPr lang="es-GT" sz="1200" kern="1200" dirty="0" err="1"/>
                        <a:t>II:Normativas</a:t>
                      </a:r>
                      <a:r>
                        <a:rPr lang="es-GT" sz="1200" kern="1200" dirty="0"/>
                        <a:t> Ambientales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 de julio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DIGARN </a:t>
                      </a:r>
                    </a:p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DIFOPAS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624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kern="1200" dirty="0"/>
                        <a:t>Módulo </a:t>
                      </a:r>
                      <a:r>
                        <a:rPr lang="es-GT" sz="1200" kern="1200" dirty="0" err="1"/>
                        <a:t>III:Estudios</a:t>
                      </a:r>
                      <a:r>
                        <a:rPr lang="es-GT" sz="1200" kern="1200" dirty="0"/>
                        <a:t> de impacto ambiental moderado a bajo impacto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 de agosto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DIGARN </a:t>
                      </a:r>
                    </a:p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DIFOPAS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695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kern="1200" dirty="0"/>
                        <a:t>Módulo IV: Estudios de impacto ambiental de moderado a alto impacto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 de agosto </a:t>
                      </a:r>
                    </a:p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(aunque exista puente)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DIGARN </a:t>
                      </a:r>
                    </a:p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DIFOPAS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412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kern="1200" dirty="0"/>
                        <a:t>Módulo V: Estudios de Casos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 de agosto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DIGARN </a:t>
                      </a:r>
                    </a:p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DIFOPAS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857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/>
                        <a:t>Clausura y entrega de diplomas </a:t>
                      </a:r>
                      <a:endParaRPr lang="es-GT" sz="1200" kern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 septiembre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DIGARN </a:t>
                      </a:r>
                    </a:p>
                    <a:p>
                      <a:r>
                        <a:rPr lang="es-MX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DIFOPAS </a:t>
                      </a:r>
                      <a:endParaRPr lang="es-G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7831015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572E6A23-0FF6-4A05-A981-DAF963B3D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599" y="2562225"/>
            <a:ext cx="4412985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4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757069" y="18407"/>
            <a:ext cx="2076209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s-MX" sz="28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Participantes</a:t>
            </a:r>
            <a:r>
              <a:rPr lang="es-MX" sz="16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GT" sz="1600" b="1" kern="0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AE33D7B-2CF3-421A-8F6B-544C6C35D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948003"/>
              </p:ext>
            </p:extLst>
          </p:nvPr>
        </p:nvGraphicFramePr>
        <p:xfrm>
          <a:off x="346075" y="730454"/>
          <a:ext cx="8128000" cy="12852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47988083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92301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Participantes inscritos </a:t>
                      </a:r>
                      <a:endParaRPr lang="es-G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Instituciones </a:t>
                      </a:r>
                      <a:endParaRPr lang="es-G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3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3600" dirty="0"/>
                        <a:t>208</a:t>
                      </a:r>
                      <a:endParaRPr lang="es-G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MUNICIPALIDADES, MARN, MAGA, CONAP, UNIVERSIDADES, INDEPENDIENTES Y CONSULTORES</a:t>
                      </a:r>
                      <a:endParaRPr lang="es-G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217953"/>
                  </a:ext>
                </a:extLst>
              </a:tr>
            </a:tbl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78F2771B-43D0-4797-A13B-C87CCDD6694A}"/>
              </a:ext>
            </a:extLst>
          </p:cNvPr>
          <p:cNvSpPr/>
          <p:nvPr/>
        </p:nvSpPr>
        <p:spPr>
          <a:xfrm>
            <a:off x="2424046" y="2250944"/>
            <a:ext cx="3288080" cy="3584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s-MX" sz="20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Municipalidades</a:t>
            </a:r>
          </a:p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s-MX" sz="2000" b="1" kern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Mixco, Guatemala </a:t>
            </a:r>
          </a:p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s-MX" sz="2000" b="1" kern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 Sebastián, </a:t>
            </a:r>
            <a:r>
              <a:rPr lang="es-MX" sz="2000" b="1" kern="0" dirty="0" err="1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Retahuleu</a:t>
            </a:r>
            <a:r>
              <a:rPr lang="es-MX" sz="2000" b="1" kern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s-MX" sz="20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San Cristóbal, Totonicapán</a:t>
            </a:r>
          </a:p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s-MX" sz="2000" b="1" kern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Momostenango, Quiche</a:t>
            </a:r>
          </a:p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s-MX" sz="20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Chal, Petén </a:t>
            </a:r>
          </a:p>
        </p:txBody>
      </p:sp>
    </p:spTree>
    <p:extLst>
      <p:ext uri="{BB962C8B-B14F-4D97-AF65-F5344CB8AC3E}">
        <p14:creationId xmlns:p14="http://schemas.microsoft.com/office/powerpoint/2010/main" val="1835222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830D891-A042-6741-AE39-56F2CC9A1FF2}"/>
              </a:ext>
            </a:extLst>
          </p:cNvPr>
          <p:cNvSpPr/>
          <p:nvPr/>
        </p:nvSpPr>
        <p:spPr>
          <a:xfrm>
            <a:off x="2667000" y="355787"/>
            <a:ext cx="6991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3600" b="1" dirty="0">
                <a:solidFill>
                  <a:srgbClr val="2EACEB"/>
                </a:solidFill>
                <a:latin typeface="Montserrat" pitchFamily="2" charset="77"/>
              </a:rPr>
              <a:t>PLATAFORMA EDUCATIVA VIRTUAL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967154" y="1591408"/>
            <a:ext cx="1099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7BAB84-D938-4AAF-AF50-EBBFA6984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03" y="2256748"/>
            <a:ext cx="4609193" cy="37570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7301F17-03BE-4585-98E2-F1C415440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1596" y="1298126"/>
            <a:ext cx="5330355" cy="31242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0C9F0CB-2B21-4C06-8C68-7CEE4DB20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6773" y="3711705"/>
            <a:ext cx="3195543" cy="259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9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830D891-A042-6741-AE39-56F2CC9A1FF2}"/>
              </a:ext>
            </a:extLst>
          </p:cNvPr>
          <p:cNvSpPr/>
          <p:nvPr/>
        </p:nvSpPr>
        <p:spPr>
          <a:xfrm>
            <a:off x="2667000" y="355787"/>
            <a:ext cx="6991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>
                <a:solidFill>
                  <a:srgbClr val="2EACEB"/>
                </a:solidFill>
                <a:latin typeface="Montserrat" pitchFamily="2" charset="77"/>
              </a:rPr>
              <a:t>P</a:t>
            </a:r>
            <a:r>
              <a:rPr lang="es-GT" sz="3600" b="1" dirty="0" err="1">
                <a:solidFill>
                  <a:srgbClr val="2EACEB"/>
                </a:solidFill>
                <a:latin typeface="Montserrat" pitchFamily="2" charset="77"/>
              </a:rPr>
              <a:t>ropuesta</a:t>
            </a:r>
            <a:r>
              <a:rPr lang="es-GT" sz="3600" b="1" dirty="0">
                <a:solidFill>
                  <a:srgbClr val="2EACEB"/>
                </a:solidFill>
                <a:latin typeface="Montserrat" pitchFamily="2" charset="77"/>
              </a:rPr>
              <a:t> de diplomado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967154" y="1591408"/>
            <a:ext cx="1099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D4A048F-CA83-4B04-8B30-C1AB6AD8A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35" y="1591408"/>
            <a:ext cx="9888330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37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3726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255</Words>
  <Application>Microsoft Office PowerPoint</Application>
  <PresentationFormat>Panorámica</PresentationFormat>
  <Paragraphs>77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Bahnschrift Light</vt:lpstr>
      <vt:lpstr>Calibri</vt:lpstr>
      <vt:lpstr>Calibri Light</vt:lpstr>
      <vt:lpstr>Montserrat</vt:lpstr>
      <vt:lpstr>Times New Roman</vt:lpstr>
      <vt:lpstr>Tema de Office</vt:lpstr>
      <vt:lpstr>COMPROMISO 6 5TO. PLAN DE ACCIÓN NACIONAL  MARN-GOBIERNO ABIERTO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Maria Lucrecia Escobar Mendizabal</cp:lastModifiedBy>
  <cp:revision>105</cp:revision>
  <dcterms:created xsi:type="dcterms:W3CDTF">2021-10-19T16:19:03Z</dcterms:created>
  <dcterms:modified xsi:type="dcterms:W3CDTF">2023-09-28T21:26:41Z</dcterms:modified>
</cp:coreProperties>
</file>